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0"/>
  </p:notesMasterIdLst>
  <p:sldIdLst>
    <p:sldId id="317" r:id="rId2"/>
    <p:sldId id="265" r:id="rId3"/>
    <p:sldId id="256" r:id="rId4"/>
    <p:sldId id="2007577233" r:id="rId5"/>
    <p:sldId id="2007577245" r:id="rId6"/>
    <p:sldId id="370" r:id="rId7"/>
    <p:sldId id="266" r:id="rId8"/>
    <p:sldId id="267" r:id="rId9"/>
    <p:sldId id="268" r:id="rId10"/>
    <p:sldId id="2007577254" r:id="rId11"/>
    <p:sldId id="2007577255" r:id="rId12"/>
    <p:sldId id="2007577256" r:id="rId13"/>
    <p:sldId id="2007577257" r:id="rId14"/>
    <p:sldId id="2007577258" r:id="rId15"/>
    <p:sldId id="2007577253" r:id="rId16"/>
    <p:sldId id="262" r:id="rId17"/>
    <p:sldId id="2007577247" r:id="rId18"/>
    <p:sldId id="2007577248" r:id="rId19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21"/>
    </p:embeddedFont>
    <p:embeddedFont>
      <p:font typeface="Andada Pro" panose="020B0604020202020204" charset="0"/>
      <p:regular r:id="rId22"/>
      <p:bold r:id="rId23"/>
      <p:italic r:id="rId24"/>
      <p:boldItalic r:id="rId25"/>
    </p:embeddedFont>
    <p:embeddedFont>
      <p:font typeface="Big Shoulders Display" panose="020B0604020202020204" charset="0"/>
      <p:regular r:id="rId26"/>
      <p:bold r:id="rId27"/>
    </p:embeddedFont>
    <p:embeddedFont>
      <p:font typeface="Big Shoulders Display Bold" panose="020B0604020202020204" charset="0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mbria" panose="02040503050406030204" pitchFamily="18" charset="0"/>
      <p:regular r:id="rId33"/>
      <p:bold r:id="rId34"/>
      <p:italic r:id="rId35"/>
      <p:boldItalic r:id="rId36"/>
    </p:embeddedFont>
    <p:embeddedFont>
      <p:font typeface="Fira Sans Condensed Medium" panose="020B0603050000020004" pitchFamily="34" charset="0"/>
      <p:regular r:id="rId37"/>
      <p:italic r:id="rId38"/>
    </p:embeddedFont>
    <p:embeddedFont>
      <p:font typeface="Patrick Hand" panose="00000500000000000000" pitchFamily="2" charset="0"/>
      <p:regular r:id="rId39"/>
    </p:embeddedFont>
    <p:embeddedFont>
      <p:font typeface="Patrick Hand SC" panose="00000500000000000000" pitchFamily="2" charset="0"/>
      <p:regular r:id="rId40"/>
    </p:embeddedFont>
    <p:embeddedFont>
      <p:font typeface="Staatliches" pitchFamily="2" charset="0"/>
      <p:regular r:id="rId41"/>
    </p:embeddedFont>
    <p:embeddedFont>
      <p:font typeface="Tahoma" panose="020B0604030504040204" pitchFamily="3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048" autoAdjust="0"/>
  </p:normalViewPr>
  <p:slideViewPr>
    <p:cSldViewPr snapToGrid="0">
      <p:cViewPr varScale="1">
        <p:scale>
          <a:sx n="65" d="100"/>
          <a:sy n="65" d="100"/>
        </p:scale>
        <p:origin x="12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theme" Target="theme/theme1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5326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235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848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918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197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171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822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6" r:id="rId3"/>
    <p:sldLayoutId id="2147483680" r:id="rId4"/>
    <p:sldLayoutId id="2147483681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3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4" Type="http://schemas.openxmlformats.org/officeDocument/2006/relationships/video" Target="../media/media3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4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5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 l="11007" t="18383" r="14296" b="21593"/>
          <a:stretch>
            <a:fillRect/>
          </a:stretch>
        </p:blipFill>
        <p:spPr>
          <a:xfrm>
            <a:off x="-12812" y="0"/>
            <a:ext cx="9144000" cy="514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454" y="284053"/>
            <a:ext cx="7056807" cy="693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dirty="0">
                <a:solidFill>
                  <a:srgbClr val="FF0099"/>
                </a:solidFill>
                <a:latin typeface="Big Shoulders Display Bold"/>
              </a:rPr>
              <a:t>THỰC HÀNH TRẢI NGHIỆM</a:t>
            </a:r>
          </a:p>
        </p:txBody>
      </p:sp>
      <p:sp>
        <p:nvSpPr>
          <p:cNvPr id="5" name="AutoShape 3"/>
          <p:cNvSpPr/>
          <p:nvPr/>
        </p:nvSpPr>
        <p:spPr>
          <a:xfrm>
            <a:off x="990600" y="1041761"/>
            <a:ext cx="2820257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"/>
          <p:cNvSpPr txBox="1"/>
          <p:nvPr/>
        </p:nvSpPr>
        <p:spPr>
          <a:xfrm>
            <a:off x="894965" y="1247859"/>
            <a:ext cx="4165216" cy="2014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latin typeface="Cambria" panose="02040503050406030204" pitchFamily="18" charset="0"/>
                <a:ea typeface="Cambria" panose="02040503050406030204" pitchFamily="18" charset="0"/>
              </a:rPr>
              <a:t>Mở dự án “Motion”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latin typeface="Cambria" panose="02040503050406030204" pitchFamily="18" charset="0"/>
                <a:ea typeface="Cambria" panose="02040503050406030204" pitchFamily="18" charset="0"/>
              </a:rPr>
              <a:t>Lập trình nhân vật di chuyển chạm biên thì bật lại và không bị lộn ngược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chạy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endParaRPr lang="en-US" sz="19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A0125-6AC2-4926-8367-B30ED606D5B3}"/>
              </a:ext>
            </a:extLst>
          </p:cNvPr>
          <p:cNvSpPr txBox="1"/>
          <p:nvPr/>
        </p:nvSpPr>
        <p:spPr>
          <a:xfrm>
            <a:off x="5707066" y="3145448"/>
            <a:ext cx="36525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dự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án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thêm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sân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khấu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trình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các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di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chuyển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ABA4F-6B85-4BD9-A36E-0D6C537DD0E1}"/>
              </a:ext>
            </a:extLst>
          </p:cNvPr>
          <p:cNvSpPr txBox="1"/>
          <p:nvPr/>
        </p:nvSpPr>
        <p:spPr>
          <a:xfrm rot="16200000">
            <a:off x="5217830" y="3373074"/>
            <a:ext cx="716863" cy="26161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defTabSz="457200">
              <a:buClrTx/>
              <a:defRPr/>
            </a:pP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Tiêu</a:t>
            </a:r>
            <a:r>
              <a:rPr lang="en-US" sz="1100" b="1" dirty="0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chí</a:t>
            </a:r>
            <a:endParaRPr lang="en-US" sz="1100" b="1" dirty="0">
              <a:solidFill>
                <a:srgbClr val="FF0000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pic>
        <p:nvPicPr>
          <p:cNvPr id="3" name="msedge_HedyJYc6BE">
            <a:hlinkClick r:id="" action="ppaction://media"/>
            <a:extLst>
              <a:ext uri="{FF2B5EF4-FFF2-40B4-BE49-F238E27FC236}">
                <a16:creationId xmlns:a16="http://schemas.microsoft.com/office/drawing/2014/main" id="{3F7DAC74-2E2A-418C-D135-1AD34F4B3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1428" y="1184058"/>
            <a:ext cx="3729760" cy="183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B5065-B562-BD3E-B569-BC61FA5DA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766944"/>
            <a:ext cx="2246111" cy="1341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8C96FC-8067-B097-2DB9-E2871D990C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5545" y="3709663"/>
            <a:ext cx="1430495" cy="14304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3EB8F-9B6A-C5BB-E851-561C2154696B}"/>
              </a:ext>
            </a:extLst>
          </p:cNvPr>
          <p:cNvSpPr txBox="1"/>
          <p:nvPr/>
        </p:nvSpPr>
        <p:spPr>
          <a:xfrm>
            <a:off x="6431133" y="3784630"/>
            <a:ext cx="1374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Khởi động cùng </a:t>
            </a:r>
            <a:r>
              <a:rPr lang="en-US" sz="2000" b="1">
                <a:solidFill>
                  <a:srgbClr val="FFC000"/>
                </a:solidFill>
              </a:rPr>
              <a:t>EDURUN 2023</a:t>
            </a:r>
          </a:p>
        </p:txBody>
      </p:sp>
      <p:pic>
        <p:nvPicPr>
          <p:cNvPr id="9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548FDFD7-F5F8-C6D4-B609-7A7A3A4281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216877" y="-12346"/>
            <a:ext cx="1914311" cy="1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0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251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492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tx1"/>
                </a:solidFill>
                <a:latin typeface="UTM Facebook K&amp;T" panose="02040603050506020204" pitchFamily="18" charset="0"/>
              </a:rPr>
              <a:t>THỰC HÀNH TỔNG HỢP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D366F7-69A0-2C26-FD27-4B09DD3B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54750" y="1519221"/>
            <a:ext cx="2355612" cy="8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780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4331" y="1125800"/>
            <a:ext cx="4760455" cy="3125833"/>
            <a:chOff x="643383" y="2161439"/>
            <a:chExt cx="7761949" cy="2409748"/>
          </a:xfrm>
        </p:grpSpPr>
        <p:sp>
          <p:nvSpPr>
            <p:cNvPr id="2" name="Rounded Rectangle 1"/>
            <p:cNvSpPr/>
            <p:nvPr/>
          </p:nvSpPr>
          <p:spPr>
            <a:xfrm>
              <a:off x="1187561" y="2161439"/>
              <a:ext cx="7163583" cy="908200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41749" y="2173781"/>
              <a:ext cx="7163583" cy="925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Trình bày được </a:t>
              </a:r>
              <a:r>
                <a:rPr lang="en-US" sz="2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cách dùng một số câu lệnh trong nhóm lệnh MOTION, LOOK, ANIMATION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09183" y="3578583"/>
              <a:ext cx="7141959" cy="964359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41751" y="3645837"/>
              <a:ext cx="7163581" cy="925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vi-V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 </a:t>
              </a: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kumimoji="0" lang="vi-VN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ận dụng được nhóm lệnh Motion có kết hợp Look và Amiation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643383" y="2301146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69809" y="3744036"/>
              <a:ext cx="628082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792883" y="617286"/>
            <a:ext cx="3684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8395810" y="156456"/>
            <a:ext cx="748190" cy="867162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-3630" y="4058150"/>
            <a:ext cx="664154" cy="1102163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662325" y="4537785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1000649" y="4319238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6153330-AA3A-2F73-AF65-DFD3F57ECE2C}"/>
              </a:ext>
            </a:extLst>
          </p:cNvPr>
          <p:cNvSpPr txBox="1"/>
          <p:nvPr/>
        </p:nvSpPr>
        <p:spPr>
          <a:xfrm>
            <a:off x="5446211" y="1119742"/>
            <a:ext cx="3558897" cy="1160511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  <a:buSzPts val="4700"/>
            </a:pPr>
            <a:r>
              <a:rPr lang="en-US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</a:t>
            </a:r>
            <a:r>
              <a:rPr lang="vi-VN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HS nhận diện được nhóm lệnh Motion</a:t>
            </a:r>
            <a:r>
              <a:rPr lang="en-US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, Look, Animation</a:t>
            </a:r>
            <a:endParaRPr lang="vi-VN" sz="1600">
              <a:solidFill>
                <a:srgbClr val="454943">
                  <a:lumMod val="50000"/>
                </a:srgbClr>
              </a:solidFill>
              <a:latin typeface="Andada Pro" panose="020B0604020202020204" charset="0"/>
              <a:ea typeface="Cambria" panose="02040503050406030204" pitchFamily="18" charset="0"/>
              <a:cs typeface="Andada Pro" panose="020B0604020202020204" charset="0"/>
              <a:sym typeface="Robot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vi-VN" sz="1600">
                <a:latin typeface="Andada Pro"/>
                <a:ea typeface="Andada Pro"/>
                <a:cs typeface="Andada Pro"/>
                <a:sym typeface="Andada Pro"/>
              </a:rPr>
              <a:t>2. HS </a:t>
            </a:r>
            <a:r>
              <a:rPr lang="en-US" sz="1600">
                <a:latin typeface="Andada Pro"/>
                <a:ea typeface="Andada Pro"/>
                <a:cs typeface="Andada Pro"/>
                <a:sym typeface="Andada Pro"/>
              </a:rPr>
              <a:t>trình bày được cách sử dụng của một số câu lệnh</a:t>
            </a:r>
            <a:endParaRPr lang="vi-VN" sz="160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C65C7F4-C81B-E22B-A4FC-B0F49D6C46D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961552" y="1415845"/>
            <a:ext cx="484660" cy="2989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45B0A81-FBBD-FB68-8810-1FBE3D55C82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961552" y="1714841"/>
            <a:ext cx="465857" cy="2989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F3576F6-280E-F629-C90C-F6491C545BA2}"/>
              </a:ext>
            </a:extLst>
          </p:cNvPr>
          <p:cNvSpPr/>
          <p:nvPr/>
        </p:nvSpPr>
        <p:spPr>
          <a:xfrm>
            <a:off x="5181433" y="622371"/>
            <a:ext cx="3684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TIÊU CHÍ THÀNH CÔNG</a:t>
            </a:r>
            <a:endParaRPr lang="en-US" altLang="zh-CN" sz="20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55895F-D0A3-A2C2-F346-4A795BA48FCE}"/>
              </a:ext>
            </a:extLst>
          </p:cNvPr>
          <p:cNvSpPr txBox="1"/>
          <p:nvPr/>
        </p:nvSpPr>
        <p:spPr>
          <a:xfrm>
            <a:off x="5446211" y="2889464"/>
            <a:ext cx="3558897" cy="115416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60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 được dự án, thêm được nhân vật, sân khấu</a:t>
            </a: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60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 trình được các nhân vật di chuyển</a:t>
            </a:r>
            <a:endParaRPr lang="en-US" sz="16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9505FC-A5C1-0C54-1EFE-715BA1E0816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961551" y="3080610"/>
            <a:ext cx="475259" cy="50892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D312B96-2C89-090C-7633-64543D2581F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961551" y="3589530"/>
            <a:ext cx="465858" cy="28741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570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 l="11007" t="18383" r="14296" b="21593"/>
          <a:stretch>
            <a:fillRect/>
          </a:stretch>
        </p:blipFill>
        <p:spPr>
          <a:xfrm>
            <a:off x="-12812" y="0"/>
            <a:ext cx="9144000" cy="514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454" y="284053"/>
            <a:ext cx="7056807" cy="693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dirty="0">
                <a:solidFill>
                  <a:srgbClr val="FF0099"/>
                </a:solidFill>
                <a:latin typeface="Big Shoulders Display Bold"/>
              </a:rPr>
              <a:t>THỰC HÀNH TRẢI NGHIỆM</a:t>
            </a:r>
          </a:p>
        </p:txBody>
      </p:sp>
      <p:sp>
        <p:nvSpPr>
          <p:cNvPr id="5" name="AutoShape 3"/>
          <p:cNvSpPr/>
          <p:nvPr/>
        </p:nvSpPr>
        <p:spPr>
          <a:xfrm>
            <a:off x="990600" y="1041761"/>
            <a:ext cx="2820257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"/>
          <p:cNvSpPr txBox="1"/>
          <p:nvPr/>
        </p:nvSpPr>
        <p:spPr>
          <a:xfrm>
            <a:off x="148699" y="1197383"/>
            <a:ext cx="5229954" cy="3842975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t">
            <a:spAutoFit/>
          </a:bodyPr>
          <a:lstStyle/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latin typeface="Cambria" panose="02040503050406030204" pitchFamily="18" charset="0"/>
                <a:ea typeface="Cambria" panose="02040503050406030204" pitchFamily="18" charset="0"/>
              </a:rPr>
              <a:t>Mở dự án đang thực hiện ở tiết 1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chạy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khác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các nhân vật cổ vũ cho các vận động viên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nhân vật là trọng tài thực hiện nhiệm vụ: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9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+ Giới thiệu tên vận động viên</a:t>
            </a:r>
          </a:p>
          <a:p>
            <a:pPr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9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   + Trọng tài thực hiện các hiệu lệnh điều khiển cuộc thi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endParaRPr lang="en-US" sz="19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A0125-6AC2-4926-8367-B30ED606D5B3}"/>
              </a:ext>
            </a:extLst>
          </p:cNvPr>
          <p:cNvSpPr txBox="1"/>
          <p:nvPr/>
        </p:nvSpPr>
        <p:spPr>
          <a:xfrm>
            <a:off x="5707066" y="3145448"/>
            <a:ext cx="36525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dự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án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thêm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sân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khấu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trình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các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di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chuyển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ABA4F-6B85-4BD9-A36E-0D6C537DD0E1}"/>
              </a:ext>
            </a:extLst>
          </p:cNvPr>
          <p:cNvSpPr txBox="1"/>
          <p:nvPr/>
        </p:nvSpPr>
        <p:spPr>
          <a:xfrm rot="16200000">
            <a:off x="5217830" y="3373074"/>
            <a:ext cx="716863" cy="26161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defTabSz="457200">
              <a:buClrTx/>
              <a:defRPr/>
            </a:pP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Tiêu</a:t>
            </a:r>
            <a:r>
              <a:rPr lang="en-US" sz="1100" b="1" dirty="0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chí</a:t>
            </a:r>
            <a:endParaRPr lang="en-US" sz="1100" b="1" dirty="0">
              <a:solidFill>
                <a:srgbClr val="FF0000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pic>
        <p:nvPicPr>
          <p:cNvPr id="3" name="msedge_HedyJYc6BE">
            <a:hlinkClick r:id="" action="ppaction://media"/>
            <a:extLst>
              <a:ext uri="{FF2B5EF4-FFF2-40B4-BE49-F238E27FC236}">
                <a16:creationId xmlns:a16="http://schemas.microsoft.com/office/drawing/2014/main" id="{3F7DAC74-2E2A-418C-D135-1AD34F4B31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01428" y="1184058"/>
            <a:ext cx="3729760" cy="1834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0B5065-B562-BD3E-B569-BC61FA5DA8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45456" y="3862311"/>
            <a:ext cx="2246111" cy="13411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3EB8F-9B6A-C5BB-E851-561C2154696B}"/>
              </a:ext>
            </a:extLst>
          </p:cNvPr>
          <p:cNvSpPr txBox="1"/>
          <p:nvPr/>
        </p:nvSpPr>
        <p:spPr>
          <a:xfrm>
            <a:off x="7717926" y="3780223"/>
            <a:ext cx="13749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FF0000"/>
                </a:solidFill>
              </a:rPr>
              <a:t>Khởi động cùng </a:t>
            </a:r>
            <a:r>
              <a:rPr lang="en-US" sz="2000" b="1">
                <a:solidFill>
                  <a:srgbClr val="FFC000"/>
                </a:solidFill>
              </a:rPr>
              <a:t>EDURUN 2023</a:t>
            </a:r>
          </a:p>
        </p:txBody>
      </p:sp>
      <p:pic>
        <p:nvPicPr>
          <p:cNvPr id="6" name="Đồng hồ đếm ngược 20 phút - 20 Minutes">
            <a:hlinkClick r:id="" action="ppaction://media"/>
            <a:extLst>
              <a:ext uri="{FF2B5EF4-FFF2-40B4-BE49-F238E27FC236}">
                <a16:creationId xmlns:a16="http://schemas.microsoft.com/office/drawing/2014/main" id="{A4875A86-5460-321A-F8D8-1B1656DCD79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232150" y="15482"/>
            <a:ext cx="1899038" cy="1068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115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12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tạo được </a:t>
            </a:r>
            <a:r>
              <a:rPr lang="en-US" sz="2400">
                <a:solidFill>
                  <a:srgbClr val="454943">
                    <a:lumMod val="50000"/>
                  </a:srgbClr>
                </a:solidFill>
                <a:latin typeface="Andada Pro" panose="020B0604020202020204" charset="0"/>
                <a:ea typeface="Cambria" panose="02040503050406030204" pitchFamily="18" charset="0"/>
                <a:cs typeface="Andada Pro" panose="020B0604020202020204" charset="0"/>
                <a:sym typeface="Roboto"/>
              </a:rPr>
              <a:t>giao diện đẹp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Lập trình được cho nhân vật di chuyển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F938E656-4DC8-2701-A4B0-1B2073E60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6128" y="0"/>
            <a:ext cx="1877872" cy="105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edge_HedyJYc6BE">
            <a:hlinkClick r:id="" action="ppaction://media"/>
            <a:extLst>
              <a:ext uri="{FF2B5EF4-FFF2-40B4-BE49-F238E27FC236}">
                <a16:creationId xmlns:a16="http://schemas.microsoft.com/office/drawing/2014/main" id="{9C8EF895-F595-1F18-5553-18747645DB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4182" y="1184057"/>
            <a:ext cx="6037006" cy="29692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29ED1E-53B2-662C-2A2B-83C17BAD502E}"/>
              </a:ext>
            </a:extLst>
          </p:cNvPr>
          <p:cNvSpPr txBox="1"/>
          <p:nvPr/>
        </p:nvSpPr>
        <p:spPr>
          <a:xfrm>
            <a:off x="145994" y="1747285"/>
            <a:ext cx="280219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Khởi động cùng </a:t>
            </a:r>
            <a:r>
              <a:rPr lang="en-US" sz="4400" b="1">
                <a:solidFill>
                  <a:srgbClr val="FFC000"/>
                </a:solidFill>
              </a:rPr>
              <a:t>EDURUN 2023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0FE275-3F09-74B5-30E3-2E1A0A662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898" y="452282"/>
            <a:ext cx="1743807" cy="101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tx1"/>
                </a:solidFill>
                <a:latin typeface="UTM Facebook K&amp;T" panose="02040603050506020204" pitchFamily="18" charset="0"/>
              </a:rPr>
              <a:t>NHÓM LỆNH </a:t>
            </a:r>
            <a:r>
              <a:rPr lang="en-US" sz="4000">
                <a:solidFill>
                  <a:schemeClr val="tx1"/>
                </a:solidFill>
                <a:latin typeface="UTM Facebook K&amp;T" panose="02040603050506020204" pitchFamily="18" charset="0"/>
              </a:rPr>
              <a:t>MOTION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D366F7-69A0-2C26-FD27-4B09DD3B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54750" y="1519221"/>
            <a:ext cx="2355612" cy="875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4331" y="1125800"/>
            <a:ext cx="4530857" cy="2891899"/>
            <a:chOff x="643383" y="2161439"/>
            <a:chExt cx="7387588" cy="2229405"/>
          </a:xfrm>
        </p:grpSpPr>
        <p:sp>
          <p:nvSpPr>
            <p:cNvPr id="2" name="Rounded Rectangle 1"/>
            <p:cNvSpPr/>
            <p:nvPr/>
          </p:nvSpPr>
          <p:spPr>
            <a:xfrm>
              <a:off x="1187561" y="2161439"/>
              <a:ext cx="6843410" cy="908200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41751" y="2173781"/>
              <a:ext cx="6758561" cy="9253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Trình bày được </a:t>
              </a:r>
              <a:r>
                <a:rPr lang="en-US" sz="2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ý nghĩa, vị trí, cách dùng một số câu lệnh trong nhóm lệnh MOTION</a:t>
              </a: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209185" y="3578583"/>
              <a:ext cx="6791128" cy="812261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41751" y="3645837"/>
              <a:ext cx="6612875" cy="6406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Vận dụng nhóm lệnh MOTION tạo 1 hoạt cảnh các nhân vật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643383" y="2301146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69809" y="3744036"/>
              <a:ext cx="628082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792883" y="617286"/>
            <a:ext cx="3684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8395810" y="156456"/>
            <a:ext cx="748190" cy="867162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-3630" y="4058150"/>
            <a:ext cx="664154" cy="1102163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662325" y="4537785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1000649" y="4319238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86153330-AA3A-2F73-AF65-DFD3F57ECE2C}"/>
              </a:ext>
            </a:extLst>
          </p:cNvPr>
          <p:cNvSpPr txBox="1"/>
          <p:nvPr/>
        </p:nvSpPr>
        <p:spPr>
          <a:xfrm>
            <a:off x="5446211" y="1119742"/>
            <a:ext cx="3558897" cy="1154675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10000"/>
              </a:lnSpc>
              <a:buSzPts val="4700"/>
            </a:pPr>
            <a:r>
              <a:rPr lang="en-US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</a:t>
            </a:r>
            <a:r>
              <a:rPr lang="vi-VN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HS nhận diện được nhóm lệnh Motion</a:t>
            </a:r>
            <a:endParaRPr lang="vi-VN" sz="1600">
              <a:solidFill>
                <a:srgbClr val="454943">
                  <a:lumMod val="50000"/>
                </a:srgbClr>
              </a:solidFill>
              <a:latin typeface="Andada Pro" panose="020B0604020202020204" charset="0"/>
              <a:ea typeface="Cambria" panose="02040503050406030204" pitchFamily="18" charset="0"/>
              <a:cs typeface="Andada Pro" panose="020B0604020202020204" charset="0"/>
              <a:sym typeface="Robot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vi-VN" sz="1600">
                <a:latin typeface="Andada Pro"/>
                <a:ea typeface="Andada Pro"/>
                <a:cs typeface="Andada Pro"/>
                <a:sym typeface="Andada Pro"/>
              </a:rPr>
              <a:t>2. HS hiểu được </a:t>
            </a:r>
            <a:r>
              <a:rPr lang="en-US" sz="1600">
                <a:latin typeface="Andada Pro"/>
                <a:ea typeface="Andada Pro"/>
                <a:cs typeface="Andada Pro"/>
                <a:sym typeface="Andada Pro"/>
              </a:rPr>
              <a:t>cách dùng</a:t>
            </a:r>
            <a:r>
              <a:rPr lang="vi-VN" sz="1600">
                <a:latin typeface="Andada Pro"/>
                <a:ea typeface="Andada Pro"/>
                <a:cs typeface="Andada Pro"/>
                <a:sym typeface="Andada Pro"/>
              </a:rPr>
              <a:t> của</a:t>
            </a:r>
            <a:r>
              <a:rPr lang="en-US" sz="1600">
                <a:latin typeface="Andada Pro"/>
                <a:ea typeface="Andada Pro"/>
                <a:cs typeface="Andada Pro"/>
                <a:sym typeface="Andada Pro"/>
              </a:rPr>
              <a:t> một số</a:t>
            </a:r>
            <a:r>
              <a:rPr lang="vi-VN" sz="1600">
                <a:latin typeface="Andada Pro"/>
                <a:ea typeface="Andada Pro"/>
                <a:cs typeface="Andada Pro"/>
                <a:sym typeface="Andada Pro"/>
              </a:rPr>
              <a:t> lệnh</a:t>
            </a:r>
            <a:r>
              <a:rPr lang="en-US" sz="1600">
                <a:latin typeface="Andada Pro"/>
                <a:ea typeface="Andada Pro"/>
                <a:cs typeface="Andada Pro"/>
                <a:sym typeface="Andada Pro"/>
              </a:rPr>
              <a:t> trong nhóm lệnh</a:t>
            </a:r>
            <a:r>
              <a:rPr lang="vi-VN" sz="1600">
                <a:latin typeface="Andada Pro"/>
                <a:ea typeface="Andada Pro"/>
                <a:cs typeface="Andada Pro"/>
                <a:sym typeface="Andada Pro"/>
              </a:rPr>
              <a:t> </a:t>
            </a:r>
            <a:r>
              <a:rPr lang="vi-VN" sz="160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Motion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C65C7F4-C81B-E22B-A4FC-B0F49D6C46D8}"/>
              </a:ext>
            </a:extLst>
          </p:cNvPr>
          <p:cNvCxnSpPr>
            <a:cxnSpLocks/>
            <a:stCxn id="2" idx="3"/>
          </p:cNvCxnSpPr>
          <p:nvPr/>
        </p:nvCxnSpPr>
        <p:spPr>
          <a:xfrm flipV="1">
            <a:off x="4765188" y="1415845"/>
            <a:ext cx="681024" cy="2989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45B0A81-FBBD-FB68-8810-1FBE3D55C82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4765188" y="1714841"/>
            <a:ext cx="662221" cy="29899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F3576F6-280E-F629-C90C-F6491C545BA2}"/>
              </a:ext>
            </a:extLst>
          </p:cNvPr>
          <p:cNvSpPr/>
          <p:nvPr/>
        </p:nvSpPr>
        <p:spPr>
          <a:xfrm>
            <a:off x="5181433" y="622371"/>
            <a:ext cx="3684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TIÊU CHÍ THÀNH CÔNG</a:t>
            </a:r>
            <a:endParaRPr lang="en-US" altLang="zh-CN" sz="20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D55895F-D0A3-A2C2-F346-4A795BA48FCE}"/>
              </a:ext>
            </a:extLst>
          </p:cNvPr>
          <p:cNvSpPr txBox="1"/>
          <p:nvPr/>
        </p:nvSpPr>
        <p:spPr>
          <a:xfrm>
            <a:off x="5446211" y="2889464"/>
            <a:ext cx="3558897" cy="1154162"/>
          </a:xfrm>
          <a:prstGeom prst="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60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 được dự án, thêm được nhân vật, sân khấu</a:t>
            </a: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60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 trình được các nhân vật di chuyển</a:t>
            </a:r>
            <a:endParaRPr lang="en-US" sz="16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9505FC-A5C1-0C54-1EFE-715BA1E0816E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746385" y="3080610"/>
            <a:ext cx="690425" cy="410272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D312B96-2C89-090C-7633-64543D2581F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746385" y="3490882"/>
            <a:ext cx="681024" cy="127389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8E4CD15-23CA-EA2D-681B-7635A3C9B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548" y="4342263"/>
            <a:ext cx="1358970" cy="546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A09336B-7CC7-A980-0B91-E0D89632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865" y="4367664"/>
            <a:ext cx="2051155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565621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1659799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NHÓM CHUYÊN GIA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BF857-FEC5-BF69-6E3E-3AECCD11C026}"/>
              </a:ext>
            </a:extLst>
          </p:cNvPr>
          <p:cNvSpPr txBox="1"/>
          <p:nvPr/>
        </p:nvSpPr>
        <p:spPr>
          <a:xfrm>
            <a:off x="2792642" y="2454391"/>
            <a:ext cx="4719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thức thảo luận nhóm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88;g208260c90ad_0_14">
            <a:extLst>
              <a:ext uri="{FF2B5EF4-FFF2-40B4-BE49-F238E27FC236}">
                <a16:creationId xmlns:a16="http://schemas.microsoft.com/office/drawing/2014/main" id="{D1B14F3E-8B08-3148-8774-2E738E0AD51F}"/>
              </a:ext>
            </a:extLst>
          </p:cNvPr>
          <p:cNvSpPr txBox="1"/>
          <p:nvPr/>
        </p:nvSpPr>
        <p:spPr>
          <a:xfrm>
            <a:off x="595938" y="3055254"/>
            <a:ext cx="7952100" cy="159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nhận diện được nhóm lệnh Motion</a:t>
            </a:r>
            <a:endParaRPr lang="en-US" sz="2400">
              <a:solidFill>
                <a:srgbClr val="454943">
                  <a:lumMod val="50000"/>
                </a:srgbClr>
              </a:solidFill>
              <a:latin typeface="Andada Pro" panose="020B0604020202020204" charset="0"/>
              <a:ea typeface="Cambria" panose="02040503050406030204" pitchFamily="18" charset="0"/>
              <a:cs typeface="Andada Pro" panose="020B0604020202020204" charset="0"/>
              <a:sym typeface="Robot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HS hiểu cách dùng của lệnh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trong nhóm </a:t>
            </a: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Motion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300644-6BC3-8C48-02DA-F372FCA4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03" y="3823573"/>
            <a:ext cx="1358970" cy="5461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92C31FD-7CC8-68E3-1AAD-3F45B19AC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28" y="3804062"/>
            <a:ext cx="2051155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9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30" y="486430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7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Motion</a:t>
            </a:r>
            <a:endParaRPr lang="en-US" sz="27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B9693-8C4E-419B-8DFF-22F28AA78F80}"/>
              </a:ext>
            </a:extLst>
          </p:cNvPr>
          <p:cNvSpPr txBox="1"/>
          <p:nvPr/>
        </p:nvSpPr>
        <p:spPr>
          <a:xfrm>
            <a:off x="2895586" y="3844701"/>
            <a:ext cx="68638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So sánh nhóm lệnh </a:t>
            </a:r>
            <a:r>
              <a:rPr lang="nl-NL" sz="2250" b="1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Motion </a:t>
            </a:r>
            <a:r>
              <a:rPr lang="nl-NL" sz="225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và</a:t>
            </a:r>
            <a:r>
              <a:rPr lang="nl-NL" sz="2250" b="1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 Animation</a:t>
            </a:r>
            <a:endParaRPr lang="en-US" sz="2250" dirty="0">
              <a:latin typeface="UTM Neo Sans Intel" panose="02040603050506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E890-C251-40B5-B0BA-3747F49EEB8F}"/>
              </a:ext>
            </a:extLst>
          </p:cNvPr>
          <p:cNvSpPr txBox="1"/>
          <p:nvPr/>
        </p:nvSpPr>
        <p:spPr>
          <a:xfrm>
            <a:off x="2885297" y="2701464"/>
            <a:ext cx="5743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>
                <a:latin typeface="UTM Facebook K&amp;T"/>
                <a:ea typeface="Tahoma" pitchFamily="34" charset="0"/>
                <a:cs typeface="Times New Roman" pitchFamily="18" charset="0"/>
              </a:rPr>
              <a:t>Các câu lệnh sau</a:t>
            </a:r>
            <a:r>
              <a:rPr lang="en-US" sz="2400" i="1">
                <a:latin typeface="UTM Facebook K&amp;T"/>
                <a:ea typeface="Tahoma" pitchFamily="34" charset="0"/>
              </a:rPr>
              <a:t> </a:t>
            </a:r>
            <a:r>
              <a:rPr lang="nl-NL" sz="2250">
                <a:latin typeface="UTM Facebook K&amp;T"/>
                <a:ea typeface="Tahoma" pitchFamily="34" charset="0"/>
                <a:cs typeface="Times New Roman" pitchFamily="18" charset="0"/>
              </a:rPr>
              <a:t>được </a:t>
            </a:r>
            <a:r>
              <a:rPr lang="nl-NL" sz="2250" dirty="0">
                <a:latin typeface="UTM Facebook K&amp;T"/>
                <a:ea typeface="Tahoma" pitchFamily="34" charset="0"/>
                <a:cs typeface="Times New Roman" pitchFamily="18" charset="0"/>
              </a:rPr>
              <a:t>sử dụng để làm gì?</a:t>
            </a:r>
            <a:endParaRPr lang="en-US" sz="2250" dirty="0">
              <a:latin typeface="UTM Facebook K&amp;T"/>
            </a:endParaRPr>
          </a:p>
        </p:txBody>
      </p:sp>
      <p:pic>
        <p:nvPicPr>
          <p:cNvPr id="3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38E9A387-6623-9B85-7A2F-6CB6EBBCD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9980" y="1"/>
            <a:ext cx="1684020" cy="947261"/>
          </a:xfrm>
          <a:prstGeom prst="rect">
            <a:avLst/>
          </a:prstGeom>
        </p:spPr>
      </p:pic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83326C5-1D40-0FFD-C79F-3D12010B5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53" y="1059066"/>
            <a:ext cx="2543944" cy="40567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BBB66F-9E68-10DC-5A97-7728DB9F121C}"/>
              </a:ext>
            </a:extLst>
          </p:cNvPr>
          <p:cNvSpPr txBox="1"/>
          <p:nvPr/>
        </p:nvSpPr>
        <p:spPr>
          <a:xfrm>
            <a:off x="3043302" y="1588033"/>
            <a:ext cx="413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Thảo luận nhóm 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129814-8E52-C9EE-A18B-FD048A5F2C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4169" y="3212227"/>
            <a:ext cx="1358970" cy="54612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ACD26AA-CDDC-60D2-8BFA-FE40697D56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7486" y="3237628"/>
            <a:ext cx="2051155" cy="52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8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3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458251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805218" y="358719"/>
            <a:ext cx="6713182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 dirty="0">
                <a:solidFill>
                  <a:srgbClr val="FF0099"/>
                </a:solidFill>
                <a:latin typeface="Big Shoulders Display"/>
              </a:rPr>
              <a:t>NHÓM LỆNH MOTION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BF19AC-7981-4EE9-9D2E-7559A9AF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9899" l="8042" r="91608">
                        <a14:foregroundMark x1="8042" y1="43434" x2="9091" y2="66667"/>
                        <a14:foregroundMark x1="91608" y1="31313" x2="91259" y2="6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607" y="1657350"/>
            <a:ext cx="2049993" cy="709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6" r="76847" b="12108"/>
          <a:stretch/>
        </p:blipFill>
        <p:spPr>
          <a:xfrm>
            <a:off x="855226" y="1351494"/>
            <a:ext cx="2649974" cy="3443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122C84F-EF4D-421D-94C9-1E067E05C797}"/>
              </a:ext>
            </a:extLst>
          </p:cNvPr>
          <p:cNvSpPr/>
          <p:nvPr/>
        </p:nvSpPr>
        <p:spPr>
          <a:xfrm>
            <a:off x="855226" y="4095750"/>
            <a:ext cx="496346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27" name="Right Arrow 26"/>
          <p:cNvSpPr/>
          <p:nvPr/>
        </p:nvSpPr>
        <p:spPr>
          <a:xfrm>
            <a:off x="2667000" y="1912144"/>
            <a:ext cx="1693426" cy="16430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9A448E-0F10-4345-B59D-B722C6AF59FC}"/>
              </a:ext>
            </a:extLst>
          </p:cNvPr>
          <p:cNvSpPr/>
          <p:nvPr/>
        </p:nvSpPr>
        <p:spPr>
          <a:xfrm>
            <a:off x="4762500" y="2528487"/>
            <a:ext cx="3048000" cy="1338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 b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ớc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ảnh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295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5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086636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0" y="348257"/>
            <a:ext cx="7225033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FF0099"/>
                </a:solidFill>
                <a:latin typeface="Big Shoulders Display"/>
              </a:rPr>
              <a:t>CÁC LỆNH ROTATION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4E6FB34-C09B-4DC9-93E4-C58F2316F0B8}"/>
              </a:ext>
            </a:extLst>
          </p:cNvPr>
          <p:cNvGrpSpPr/>
          <p:nvPr/>
        </p:nvGrpSpPr>
        <p:grpSpPr>
          <a:xfrm>
            <a:off x="267855" y="1739508"/>
            <a:ext cx="2934272" cy="1585579"/>
            <a:chOff x="706120" y="1824697"/>
            <a:chExt cx="4328160" cy="25642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06B81-A129-4DD0-85CC-4C4EC81B4C17}"/>
                </a:ext>
              </a:extLst>
            </p:cNvPr>
            <p:cNvSpPr/>
            <p:nvPr/>
          </p:nvSpPr>
          <p:spPr>
            <a:xfrm>
              <a:off x="706120" y="3187146"/>
              <a:ext cx="4328160" cy="12017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Giúp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nhân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vật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không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bị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lộn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ng</a:t>
              </a:r>
              <a:r>
                <a:rPr lang="vi-V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ư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ợc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quay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lại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C55BF4-BF08-4E18-B81D-ED487D26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06120" y="1824697"/>
              <a:ext cx="4328160" cy="101809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86951D-E52B-475C-A8FE-89E9217008E5}"/>
              </a:ext>
            </a:extLst>
          </p:cNvPr>
          <p:cNvGrpSpPr/>
          <p:nvPr/>
        </p:nvGrpSpPr>
        <p:grpSpPr>
          <a:xfrm>
            <a:off x="1948874" y="4039448"/>
            <a:ext cx="4532496" cy="911237"/>
            <a:chOff x="2573326" y="5412400"/>
            <a:chExt cx="7637474" cy="12017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0EB7F9-055E-4890-9E98-04D86AE8DADD}"/>
                </a:ext>
              </a:extLst>
            </p:cNvPr>
            <p:cNvSpPr/>
            <p:nvPr/>
          </p:nvSpPr>
          <p:spPr>
            <a:xfrm>
              <a:off x="5938520" y="5412400"/>
              <a:ext cx="4272280" cy="12017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Giúp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nhân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vật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quay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lại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chạm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biên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8758D8-B898-40F5-8A32-C6C1EC1E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73326" y="5412400"/>
              <a:ext cx="3075506" cy="1201783"/>
            </a:xfrm>
            <a:prstGeom prst="rect">
              <a:avLst/>
            </a:prstGeom>
          </p:spPr>
        </p:pic>
      </p:grpSp>
      <p:pic>
        <p:nvPicPr>
          <p:cNvPr id="2" name="msedge_HedyJYc6BE">
            <a:hlinkClick r:id="" action="ppaction://media"/>
            <a:extLst>
              <a:ext uri="{FF2B5EF4-FFF2-40B4-BE49-F238E27FC236}">
                <a16:creationId xmlns:a16="http://schemas.microsoft.com/office/drawing/2014/main" id="{8C5C1D44-E718-AED4-D496-BC86B5826A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69982" y="1184057"/>
            <a:ext cx="5661206" cy="27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15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5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458251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380345" y="338661"/>
            <a:ext cx="711034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400" b="1" dirty="0">
                <a:solidFill>
                  <a:srgbClr val="FF0099"/>
                </a:solidFill>
                <a:latin typeface="Big Shoulders Display"/>
              </a:rPr>
              <a:t>CÁC LỆNH ROTATION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E073B4-BC15-4B93-9074-312EF41AB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218" y="1353639"/>
            <a:ext cx="2585682" cy="3444498"/>
          </a:xfrm>
          <a:prstGeom prst="rect">
            <a:avLst/>
          </a:prstGeom>
        </p:spPr>
      </p:pic>
      <p:pic>
        <p:nvPicPr>
          <p:cNvPr id="2" name="msedge_HedyJYc6BE">
            <a:hlinkClick r:id="" action="ppaction://media"/>
            <a:extLst>
              <a:ext uri="{FF2B5EF4-FFF2-40B4-BE49-F238E27FC236}">
                <a16:creationId xmlns:a16="http://schemas.microsoft.com/office/drawing/2014/main" id="{813BB124-26BB-AAD1-D11E-03FF531CA0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621251" y="1213595"/>
            <a:ext cx="5522749" cy="271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644</Words>
  <Application>Microsoft Office PowerPoint</Application>
  <PresentationFormat>On-screen Show (16:9)</PresentationFormat>
  <Paragraphs>102</Paragraphs>
  <Slides>18</Slides>
  <Notes>14</Notes>
  <HiddenSlides>0</HiddenSlides>
  <MMClips>9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5" baseType="lpstr">
      <vt:lpstr>Wingdings</vt:lpstr>
      <vt:lpstr>Arial</vt:lpstr>
      <vt:lpstr>Big Shoulders Display Bold</vt:lpstr>
      <vt:lpstr>Fira Sans Condensed Medium</vt:lpstr>
      <vt:lpstr>Times New Roman</vt:lpstr>
      <vt:lpstr>Tahoma</vt:lpstr>
      <vt:lpstr>Calibri</vt:lpstr>
      <vt:lpstr>UTM Facebook K&amp;T</vt:lpstr>
      <vt:lpstr>Cambria</vt:lpstr>
      <vt:lpstr>Big Shoulders Display</vt:lpstr>
      <vt:lpstr>Patrick Hand SC</vt:lpstr>
      <vt:lpstr>UTM Neo Sans Intel</vt:lpstr>
      <vt:lpstr>Staatliches</vt:lpstr>
      <vt:lpstr>#9Slide03 AmpleSoft Bold</vt:lpstr>
      <vt:lpstr>Patrick Hand</vt:lpstr>
      <vt:lpstr>Andada Pro</vt:lpstr>
      <vt:lpstr>English Language Grammar Rules by Slidesgo</vt:lpstr>
      <vt:lpstr>NỘI QUY TIẾT HỌC</vt:lpstr>
      <vt:lpstr>PowerPoint Presentation</vt:lpstr>
      <vt:lpstr>NHÓM LỆNH MOTION</vt:lpstr>
      <vt:lpstr>PowerPoint Presentation</vt:lpstr>
      <vt:lpstr>NHÓM CHUYÊN GIA</vt:lpstr>
      <vt:lpstr>Nhóm lệnh Motion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THỰC HÀNH TỔNG HỢP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26</cp:revision>
  <dcterms:modified xsi:type="dcterms:W3CDTF">2023-03-28T06:48:56Z</dcterms:modified>
</cp:coreProperties>
</file>